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60" r:id="rId4"/>
    <p:sldId id="261" r:id="rId5"/>
    <p:sldId id="262" r:id="rId6"/>
    <p:sldId id="263" r:id="rId7"/>
    <p:sldId id="266" r:id="rId8"/>
    <p:sldId id="264" r:id="rId9"/>
    <p:sldId id="265" r:id="rId10"/>
    <p:sldId id="267" r:id="rId11"/>
    <p:sldId id="268" r:id="rId12"/>
    <p:sldId id="272" r:id="rId13"/>
    <p:sldId id="269" r:id="rId14"/>
    <p:sldId id="270" r:id="rId15"/>
    <p:sldId id="271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90" r:id="rId32"/>
    <p:sldId id="289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553" autoAdjust="0"/>
    <p:restoredTop sz="71640" autoAdjust="0"/>
  </p:normalViewPr>
  <p:slideViewPr>
    <p:cSldViewPr snapToGrid="0">
      <p:cViewPr varScale="1">
        <p:scale>
          <a:sx n="48" d="100"/>
          <a:sy n="48" d="100"/>
        </p:scale>
        <p:origin x="38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jpeg>
</file>

<file path=ppt/media/image12.jpe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CF6D23-89DE-4808-AF73-9E4B92678AAE}" type="datetimeFigureOut">
              <a:rPr lang="en-US" smtClean="0"/>
              <a:t>11/21/2018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9496F2-7171-408F-A81E-84393DBFEA5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404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positive interaction is where by the associating between two (or more) </a:t>
            </a:r>
            <a:r>
              <a:rPr lang="en-US" dirty="0" err="1"/>
              <a:t>interspecifics</a:t>
            </a:r>
            <a:r>
              <a:rPr lang="en-US" dirty="0"/>
              <a:t>, at least one’s relative fitness is increased. Usually referred to by the pathway that the interaction follows: plant-plant, plant-animal, plant-plant-animal, plant-animal-plant, etc.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9496F2-7171-408F-A81E-84393DBFEA5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6675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 factor that is important for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9496F2-7171-408F-A81E-84393DBFEA5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1429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D938A-931F-4533-9DE9-863F2F32D5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649105-B426-4C3F-AF66-5DBDB697DC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52E97-366D-4582-B4E3-455741773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E7436-218C-404A-A08F-BCBCAAB68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DC9ED-F23C-4811-A386-F47A7F16C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6599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30FD7-3662-4FA6-84C2-726135A4BC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F71A71-A606-4A06-8CA1-4C67171ED9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8A6F70-C526-42D6-8C34-E942C0A7A6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644B7D-AFE3-47F8-8ECF-F71A87A86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864A76-17D0-4205-B031-A354BA27B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274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CF807B-BED7-4010-94B7-F81421F04A6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EE4AA6-767B-4F40-BCD8-BA7FAF67C4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0C7CF5-25FF-4340-BC05-41189C16C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D8C029-3992-4200-BAD3-C784F105C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F17AF-3704-4848-A252-AE37E9A22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148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5E64A-0626-44A8-BF21-69F45F1E9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4D5303-38FE-4CBF-AF6C-50E043F602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D14C47-8A6F-4919-BC75-419CC3733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92112F-EB3B-401B-8763-3C2F729F9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5923D9-FA65-488B-87FC-4FFA4E653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366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A8BD6-3DCD-442F-9853-DD1004D6B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2DD08-EFA1-453F-ABA0-CCA762970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A3A11-8EC1-4B56-8E77-8349AA8A4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D54242-8814-47AE-9CC1-44EBCF450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A7AEEC-BF96-403B-B6F9-E88ACE610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596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C177FF-6AF8-4F5C-B8C6-6E0989588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CB74FC-BE73-488F-8B70-9E04F896D5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EBFF6A-7A8C-441A-9846-A0FB6A5961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E93B7-5966-4382-B903-1291F7C8F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CF2ACB-76CF-45A7-A722-20A9E4CD94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D19E48-A629-47AA-B86F-E081F6FEC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8092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F8360-7A28-4B4F-A50C-3ECBCE8D8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E11093-DEE5-408D-92E4-E0E9DE9DE7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B1515C-1ACA-489E-AB99-25D7373D86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F5678D-6DB8-4082-B57E-C1DC2E975A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10D1AD4-A12E-40D0-B5FF-18068BCA77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17E16A-F95D-4B66-AF33-5EB127CC1F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3F7013-8DCF-4B41-AE69-B4557791B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9B584E-1698-46D4-A4E4-F6FF5373E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817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C8447F-DED6-47A4-958A-11DD9E71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2F4A0E-2AC0-41B2-88A9-B07ED0A21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EBF46C-0563-4682-9AED-A2B7A18F2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C11684-6BEB-4353-B564-A29D51F68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002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FA7617-190A-479A-BF6A-61C745857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606E75-B8ED-4024-B0E7-7E818BEAD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50A857-85B0-420E-A70D-4C650CCE3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471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5CFD7-B837-44CE-822F-F7F524C11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0BBE6E-8EF8-40C6-B6AF-AEAB334DC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FD2D33-CCA1-4D92-9BA4-EC6B77722E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D84325-0775-47A3-9E90-D5F5ED1C5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51F7E7-AE5F-4353-8328-F05B01EE11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8724A9-2FBD-4521-B964-5E5233FB6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684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2CFEF-A3B2-4739-908A-13C587BB0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7DD4D6B-8F96-4187-A16B-58D78F4D5A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1E8586-343D-4E55-8007-AF468B1C3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8A89E5-1A77-4980-934A-A48E037C8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920686-4F68-422A-96AA-3399B8550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34A761-9585-4BA9-A77E-3DB3C28E9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47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1A59BDC-C3A9-45DD-B807-019C0FC74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FA2FC5-8547-4884-9E55-AE2569EF2A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7B3B72-306C-4A0A-AB31-6879062B01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ACAA2F-8F5F-4591-8031-3A71D8830687}" type="datetimeFigureOut">
              <a:rPr lang="en-US" smtClean="0"/>
              <a:t>11/20/2018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FF5EC-1598-426D-8C7D-288FDF69F1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AC5C3-7333-4202-9B23-75D0068537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0B95F-D9AB-48C4-8102-589514DF1D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2572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https://commons.wikimedia.org/w/index.php?curid=32296209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ACBE1851-2230-47A9-B000-CE9046EA6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468548" cy="6858000"/>
          </a:xfrm>
          <a:prstGeom prst="rect">
            <a:avLst/>
          </a:prstGeom>
          <a:solidFill>
            <a:srgbClr val="6071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BEB6DA-6BCC-4FEF-A371-3584599D91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276" y="803705"/>
            <a:ext cx="4208656" cy="3034857"/>
          </a:xfrm>
        </p:spPr>
        <p:txBody>
          <a:bodyPr anchor="b">
            <a:normAutofit/>
          </a:bodyPr>
          <a:lstStyle/>
          <a:p>
            <a:pPr algn="r"/>
            <a:r>
              <a:rPr lang="en-US" sz="3400">
                <a:solidFill>
                  <a:srgbClr val="FFFFFF"/>
                </a:solidFill>
              </a:rPr>
              <a:t>Linking avian pollination and frugivory to Cactaceae seed dispersal and successful</a:t>
            </a:r>
            <a:br>
              <a:rPr lang="en-US" sz="3400">
                <a:solidFill>
                  <a:srgbClr val="FFFFFF"/>
                </a:solidFill>
              </a:rPr>
            </a:br>
            <a:r>
              <a:rPr lang="en-US" sz="3400">
                <a:solidFill>
                  <a:srgbClr val="FFFFFF"/>
                </a:solidFill>
              </a:rPr>
              <a:t>  facilitation.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F4E517-7CB0-4BEE-B45D-A866DC84B3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8921" y="4013165"/>
            <a:ext cx="4204012" cy="2205732"/>
          </a:xfrm>
        </p:spPr>
        <p:txBody>
          <a:bodyPr anchor="t">
            <a:normAutofit/>
          </a:bodyPr>
          <a:lstStyle/>
          <a:p>
            <a:pPr algn="r"/>
            <a:r>
              <a:rPr lang="en-US" sz="1800">
                <a:solidFill>
                  <a:srgbClr val="FFFFFF"/>
                </a:solidFill>
              </a:rPr>
              <a:t>Malory Owen</a:t>
            </a:r>
          </a:p>
          <a:p>
            <a:pPr algn="r"/>
            <a:r>
              <a:rPr lang="en-US" sz="1800">
                <a:solidFill>
                  <a:srgbClr val="FFFFFF"/>
                </a:solidFill>
              </a:rPr>
              <a:t>Master’s Thesis Proposal</a:t>
            </a:r>
          </a:p>
          <a:p>
            <a:pPr algn="r"/>
            <a:r>
              <a:rPr lang="en-US" sz="1800">
                <a:solidFill>
                  <a:srgbClr val="FFFFFF"/>
                </a:solidFill>
              </a:rPr>
              <a:t>Principal Investigator: Dr. Chris Lortie</a:t>
            </a:r>
          </a:p>
          <a:p>
            <a:pPr algn="r"/>
            <a:r>
              <a:rPr lang="en-US" sz="1800">
                <a:solidFill>
                  <a:srgbClr val="FFFFFF"/>
                </a:solidFill>
              </a:rPr>
              <a:t>Committee: Dr. Chris Lortie &amp; Dr. Bridget Stutchbury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3B93832-6514-44F4-849B-5EE2C8A233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6679" y="3928939"/>
            <a:ext cx="3931920" cy="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3474CE1F-6156-46A7-9AB8-9D11E70DE5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42" t="21156" r="34652" b="6366"/>
          <a:stretch/>
        </p:blipFill>
        <p:spPr bwMode="auto">
          <a:xfrm>
            <a:off x="6102824" y="388440"/>
            <a:ext cx="5884815" cy="6081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8689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9990A-3210-437D-BED1-B71771E91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Hypothesis &amp; 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A4747-4550-43B2-9AA0-C2266DCC1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Cacti size and flower, fruit, and seed production are positively related.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Larger cacti will produce more flowers, fruits, and seeds, as well as more massive fruits and seeds.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This will be true within species, but not between species.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Fruit mass and seed abundance are positively related.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Larger individual fruits will have more seeds than smaller fruits.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Frugivorous and pollinating birds optimally forage at cacti.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Birds will more frequently pollinate larger cacti, which have more flowers.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Birds will more frequently eat fruit at larger cacti, which have larger/more fruits.</a:t>
            </a:r>
          </a:p>
        </p:txBody>
      </p:sp>
    </p:spTree>
    <p:extLst>
      <p:ext uri="{BB962C8B-B14F-4D97-AF65-F5344CB8AC3E}">
        <p14:creationId xmlns:p14="http://schemas.microsoft.com/office/powerpoint/2010/main" val="3950563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E5D7B-C304-49EC-A51D-A9A8C7B5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0F680-2358-4897-9D23-2C074F0C15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Factors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Mesohabitat: Open/Cactus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Species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Size: Small, Medium, Large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Percent fruit/flower: 0%, 50%, 100%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Responses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Mass of individual fruits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Mass of individual seeds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Number of flowers per cactus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Number of fruits per cactus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Number of seeds per fruit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Species richness and diversity per cactus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Proportion of frugivorous birds present relative to non frugivorous birds</a:t>
            </a:r>
          </a:p>
        </p:txBody>
      </p:sp>
    </p:spTree>
    <p:extLst>
      <p:ext uri="{BB962C8B-B14F-4D97-AF65-F5344CB8AC3E}">
        <p14:creationId xmlns:p14="http://schemas.microsoft.com/office/powerpoint/2010/main" val="13101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24A0C-7984-4FB0-B526-3874B4C8F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Study Species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F42C49-FD8E-46A4-8C41-642CDBDFC884}"/>
              </a:ext>
            </a:extLst>
          </p:cNvPr>
          <p:cNvSpPr txBox="1"/>
          <p:nvPr/>
        </p:nvSpPr>
        <p:spPr>
          <a:xfrm>
            <a:off x="0" y="6511330"/>
            <a:ext cx="1219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Photos: Beavertail </a:t>
            </a:r>
            <a:r>
              <a:rPr lang="pl-PL" sz="800" dirty="0">
                <a:solidFill>
                  <a:schemeClr val="bg1">
                    <a:lumMod val="65000"/>
                  </a:schemeClr>
                </a:solidFill>
              </a:rPr>
              <a:t>By Jarek Tuszyński / CC-BY-SA-3.0, CC BY-SA 3.0, </a:t>
            </a:r>
            <a:r>
              <a:rPr lang="pl-PL" sz="800" dirty="0">
                <a:solidFill>
                  <a:schemeClr val="bg1">
                    <a:lumMod val="6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https://commons.wikimedia.org/w/index.php?curid=32296209</a:t>
            </a:r>
            <a:r>
              <a:rPr lang="en-US" sz="800" dirty="0">
                <a:solidFill>
                  <a:schemeClr val="bg1">
                    <a:lumMod val="65000"/>
                  </a:schemeClr>
                </a:solidFill>
              </a:rPr>
              <a:t>, Bakersfield cactus  https://www.fs.fed.us/wildflowers/Rare_Plants/profiles/TEP/opuntia_basilaris_treleasei/images/opuntia_basilaris_treleasei_lg.jpg, Buckhorn Cholla https://www.tripadvisor.com/LocationPhotoDirectLink-g45973-d12337276-i316774403-Gold_Butte_National_Monument-Mesquite_Nevada.html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D5DAC41-0D21-4919-BF4F-43A0623515FF}"/>
              </a:ext>
            </a:extLst>
          </p:cNvPr>
          <p:cNvGrpSpPr/>
          <p:nvPr/>
        </p:nvGrpSpPr>
        <p:grpSpPr>
          <a:xfrm>
            <a:off x="243840" y="1985645"/>
            <a:ext cx="4064000" cy="3539014"/>
            <a:chOff x="314960" y="1725613"/>
            <a:chExt cx="4886612" cy="409144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3E2F0E9-F450-47FA-A439-1F08F66495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4960" y="1725613"/>
              <a:ext cx="4886612" cy="3271203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3DF0A71-80F3-4D37-A270-CFC6C812A1E2}"/>
                </a:ext>
              </a:extLst>
            </p:cNvPr>
            <p:cNvSpPr txBox="1"/>
            <p:nvPr/>
          </p:nvSpPr>
          <p:spPr>
            <a:xfrm>
              <a:off x="314960" y="5069840"/>
              <a:ext cx="3701136" cy="74722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Opuntia </a:t>
              </a:r>
              <a:r>
                <a:rPr lang="en-US" i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basilaris</a:t>
              </a:r>
              <a:r>
                <a:rPr lang="en-US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var. </a:t>
              </a:r>
              <a:r>
                <a:rPr lang="en-US" i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basilaris</a:t>
              </a: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</a:p>
            <a:p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Beavertail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3414350-972D-4891-B7A7-4B75A299D20E}"/>
              </a:ext>
            </a:extLst>
          </p:cNvPr>
          <p:cNvGrpSpPr/>
          <p:nvPr/>
        </p:nvGrpSpPr>
        <p:grpSpPr>
          <a:xfrm>
            <a:off x="7782561" y="1985645"/>
            <a:ext cx="4122908" cy="3773601"/>
            <a:chOff x="7231380" y="1725613"/>
            <a:chExt cx="4534951" cy="3972815"/>
          </a:xfrm>
        </p:grpSpPr>
        <p:pic>
          <p:nvPicPr>
            <p:cNvPr id="1026" name="Picture 2" descr="https://www.fs.fed.us/wildflowers/Rare_Plants/profiles/TEP/opuntia_basilaris_treleasei/images/opuntia_basilaris_treleasei_lg.jpg">
              <a:extLst>
                <a:ext uri="{FF2B5EF4-FFF2-40B4-BE49-F238E27FC236}">
                  <a16:creationId xmlns:a16="http://schemas.microsoft.com/office/drawing/2014/main" id="{D11C9D9E-A183-43F4-9CB3-739EF6A2DEB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colorTemperature colorTemp="5300"/>
                      </a14:imgEffect>
                      <a14:imgEffect>
                        <a14:saturation sat="112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31380" y="1725613"/>
              <a:ext cx="4534951" cy="298894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3980737-F0C1-47D7-9DB9-EF0676415017}"/>
                </a:ext>
              </a:extLst>
            </p:cNvPr>
            <p:cNvSpPr txBox="1"/>
            <p:nvPr/>
          </p:nvSpPr>
          <p:spPr>
            <a:xfrm>
              <a:off x="7231380" y="4726354"/>
              <a:ext cx="3417449" cy="9720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Opuntia </a:t>
              </a:r>
              <a:r>
                <a:rPr lang="en-US" i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basilaris</a:t>
              </a:r>
              <a:r>
                <a:rPr lang="en-US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var. </a:t>
              </a:r>
              <a:r>
                <a:rPr lang="en-US" i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treleasei</a:t>
              </a:r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 </a:t>
              </a:r>
            </a:p>
            <a:p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Bakersfield Cactus</a:t>
              </a:r>
            </a:p>
            <a:p>
              <a:endParaRPr lang="en-US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6F947F2-9AD0-4D56-AB6E-4DA38A77F1F3}"/>
              </a:ext>
            </a:extLst>
          </p:cNvPr>
          <p:cNvGrpSpPr/>
          <p:nvPr/>
        </p:nvGrpSpPr>
        <p:grpSpPr>
          <a:xfrm>
            <a:off x="4680424" y="1690688"/>
            <a:ext cx="2831151" cy="4276020"/>
            <a:chOff x="4605969" y="1690688"/>
            <a:chExt cx="2831151" cy="4276020"/>
          </a:xfrm>
        </p:grpSpPr>
        <p:pic>
          <p:nvPicPr>
            <p:cNvPr id="1028" name="Picture 4" descr="Image result for buckhorn cholla">
              <a:extLst>
                <a:ext uri="{FF2B5EF4-FFF2-40B4-BE49-F238E27FC236}">
                  <a16:creationId xmlns:a16="http://schemas.microsoft.com/office/drawing/2014/main" id="{12817EB5-76C3-4592-A81D-B34502582F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05969" y="1690688"/>
              <a:ext cx="2675262" cy="35617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7B952CD-FDD6-4E7E-8763-86ACD43CAE2E}"/>
                </a:ext>
              </a:extLst>
            </p:cNvPr>
            <p:cNvSpPr txBox="1"/>
            <p:nvPr/>
          </p:nvSpPr>
          <p:spPr>
            <a:xfrm>
              <a:off x="4605969" y="5320377"/>
              <a:ext cx="283115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Cylindropuntia</a:t>
              </a:r>
              <a:r>
                <a:rPr lang="en-US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 </a:t>
              </a:r>
              <a:r>
                <a:rPr lang="en-US" i="1" dirty="0" err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anthrocarpa</a:t>
              </a:r>
              <a:r>
                <a:rPr lang="en-US" i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,</a:t>
              </a:r>
            </a:p>
            <a:p>
              <a:r>
                <a:rPr lang="en-US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Buckhorn Cholla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19366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B9D46-49BB-4ADA-B9AB-30FBBB45E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Study Sites</a:t>
            </a:r>
          </a:p>
        </p:txBody>
      </p:sp>
      <p:pic>
        <p:nvPicPr>
          <p:cNvPr id="2050" name="Picture 2" descr="Image result for wind wolves preserve">
            <a:extLst>
              <a:ext uri="{FF2B5EF4-FFF2-40B4-BE49-F238E27FC236}">
                <a16:creationId xmlns:a16="http://schemas.microsoft.com/office/drawing/2014/main" id="{7064FFB8-BE07-4CB6-B3B4-809F1719D4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904"/>
          <a:stretch/>
        </p:blipFill>
        <p:spPr bwMode="auto">
          <a:xfrm>
            <a:off x="6179962" y="1579641"/>
            <a:ext cx="5873809" cy="394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5FBE1D-B70D-4220-B3BF-B19D91382554}"/>
              </a:ext>
            </a:extLst>
          </p:cNvPr>
          <p:cNvSpPr txBox="1"/>
          <p:nvPr/>
        </p:nvSpPr>
        <p:spPr>
          <a:xfrm>
            <a:off x="10160" y="6604000"/>
            <a:ext cx="818896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bg1">
                    <a:lumMod val="85000"/>
                  </a:schemeClr>
                </a:solidFill>
              </a:rPr>
              <a:t>http://www.paradise-fall.com/html/Wind+Wolves+Preserve</a:t>
            </a:r>
          </a:p>
        </p:txBody>
      </p:sp>
      <p:pic>
        <p:nvPicPr>
          <p:cNvPr id="2052" name="Picture 4" descr="Image result for sweeney granite mountains desert research center">
            <a:extLst>
              <a:ext uri="{FF2B5EF4-FFF2-40B4-BE49-F238E27FC236}">
                <a16:creationId xmlns:a16="http://schemas.microsoft.com/office/drawing/2014/main" id="{76354FF5-9FA2-4E6F-86EF-E594ED4D1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606" y="1579639"/>
            <a:ext cx="5904230" cy="39361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02C319F-28D7-41E4-894E-52F680FB5DE8}"/>
              </a:ext>
            </a:extLst>
          </p:cNvPr>
          <p:cNvSpPr txBox="1"/>
          <p:nvPr/>
        </p:nvSpPr>
        <p:spPr>
          <a:xfrm>
            <a:off x="125606" y="5522991"/>
            <a:ext cx="5873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Sweeny Granite Desert Research Center: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O. </a:t>
            </a: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basilaris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 var. </a:t>
            </a: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basilaris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 &amp; </a:t>
            </a: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Cylindropuntia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anthrocarpa</a:t>
            </a:r>
            <a:endParaRPr lang="en-US" i="1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D3BC3C3-581A-4992-A934-FE16B472541F}"/>
              </a:ext>
            </a:extLst>
          </p:cNvPr>
          <p:cNvSpPr txBox="1"/>
          <p:nvPr/>
        </p:nvSpPr>
        <p:spPr>
          <a:xfrm>
            <a:off x="6096000" y="5501583"/>
            <a:ext cx="58738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Wind Wolves Preserve</a:t>
            </a:r>
          </a:p>
          <a:p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O. </a:t>
            </a: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basilaris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 var. </a:t>
            </a: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treleasei</a:t>
            </a:r>
            <a:endParaRPr lang="en-US" i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5005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EA612-6CC6-43EF-B7B0-A5EA7BA36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Methods: Site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F80A0-82F9-4372-83E1-52BB173220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Cactus density/diversity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Transects: 100m each, every 5m, 10m apart, 6 replicates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Bird density/diversity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1km transects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Every 7 days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All birds seen or heard</a:t>
            </a: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Cactus metrics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100 individuals of each species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Branching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X, Y, Z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966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0A0B-8604-4DAB-BAB2-DD689C731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Methods: Flowering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3BF62-1E9B-4E90-8095-A660B9C9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 replicates of each combination of variables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270 total individuals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Showiness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Manipulated: 0%, 50%, 100% buds on cactus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Remove 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Size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Small, medium, large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Binned after preliminary field season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Species</a:t>
            </a:r>
          </a:p>
          <a:p>
            <a:pPr lvl="1"/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O.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basilaris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var.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basilaris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O.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basiliaris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var.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treleasei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C.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anthrocarpa</a:t>
            </a:r>
            <a:endParaRPr lang="en-US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00185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606C7-EFCF-4E6D-85E1-F4EFF5BC1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Methods: Flowering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5B87D-0511-4646-8FD2-8D2EF1DB1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Focal observations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200-500mm digital camera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 hour sessions in morning/evening</a:t>
            </a:r>
          </a:p>
          <a:p>
            <a:pPr lvl="2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4 replications per variable combination and open </a:t>
            </a:r>
          </a:p>
          <a:p>
            <a:pPr lvl="2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112 hours total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Ethogram</a:t>
            </a:r>
          </a:p>
          <a:p>
            <a:pPr lvl="1"/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Audio recordings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Unidirectional audio recorder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Parabolic shield </a:t>
            </a:r>
          </a:p>
          <a:p>
            <a:pPr lvl="1"/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ad libitum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Concurrent with focal observations</a:t>
            </a:r>
          </a:p>
          <a:p>
            <a:pPr marL="914400" lvl="2" indent="0">
              <a:buNone/>
            </a:pPr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9189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50FED-F082-482E-8817-404EACC48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Methods: Fruiting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89D55-CE49-450A-95FE-32693EE95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10 replicates of each combination of variables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270 total individuals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Showiness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Manipulated: 0%, 50%, 100% fruits on cactus</a:t>
            </a:r>
          </a:p>
          <a:p>
            <a:pPr lvl="2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in air-tight container to weigh and count seeds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Size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Small, medium, large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Binned after preliminary field season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Species</a:t>
            </a:r>
          </a:p>
          <a:p>
            <a:pPr lvl="1"/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O.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basilaris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var.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basilaris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O.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basiliaris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var.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treleasei</a:t>
            </a: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, C. </a:t>
            </a:r>
            <a:r>
              <a:rPr lang="en-US" i="1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anthrocarpa</a:t>
            </a:r>
            <a:endParaRPr lang="en-US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5652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B762A-1A0C-45F3-A9E0-4821E40BC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Methods: Fruiting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380A0-A96B-4952-B698-B64C918EF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Focal observations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 hour sessions in morning/evening</a:t>
            </a:r>
          </a:p>
          <a:p>
            <a:pPr lvl="2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4 replications per variable combination and open</a:t>
            </a:r>
          </a:p>
          <a:p>
            <a:pPr lvl="2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112 hours total 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Audio recordings</a:t>
            </a:r>
          </a:p>
          <a:p>
            <a:pPr lvl="1"/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Camera traps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2 cameras at every combination of variables</a:t>
            </a:r>
          </a:p>
          <a:p>
            <a:pPr lvl="2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One facing cactus, one facing open area</a:t>
            </a:r>
          </a:p>
          <a:p>
            <a:pPr lvl="2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5 days left to photograph</a:t>
            </a:r>
          </a:p>
          <a:p>
            <a:pPr lvl="2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After 5 days, camera moved to new cactus</a:t>
            </a:r>
          </a:p>
          <a:p>
            <a:pPr lvl="2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5 reps (25 total days)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3338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A1EE1-CB4F-47D6-968F-0654E003E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Paired Flower-Fruit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E2A33-426E-4211-BA6F-E128B42B8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Fruiting and flowering manipulations won’t be the same cacti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Possible that flowers won’t fruit, could lead to issues in fruiting season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Lat-long of 20 individuals of each species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x, y, z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Number of branches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Number of flowers -&gt; fruit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Sucrose content of flowers (radiometer)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Establish flowering patterns impact on fruiting patterns of different cacti 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3685850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09126-85B1-4657-9CF1-3528059B8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Positive Interactions in the Desert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34515D-B9BB-4B33-9EEE-8B635852C8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320" y="1886585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Positive Interactions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Facilitation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Foundational species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Keystone species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Benefactor/protege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Desert Ecosystems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Provides water and shade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Protects against herbivory, wind, and freezing temperature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Seeds must get to benefactor </a:t>
            </a:r>
          </a:p>
          <a:p>
            <a:pPr marL="0" indent="0">
              <a:buNone/>
            </a:pP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57926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313E-520A-47B4-896A-8F058DB03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Chapter 3: Avian pollination and seed dispersal influence on seed shadow of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Cactaceae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obligate protege plants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619A37F-248B-43A1-B553-A0EB6287C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90668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Purpose: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Test the importance of birds as pollinators/seed dispersers for cacti which are, at different life stages, beneficiaries and benefactors of facilitating plants and animals respectively. 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Research Questions: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Does flower number predict fruit number?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Do larger cacti produce more flowers/fruits, or higher mass fruits than smaller cacti?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Do larger fruits produce more seeds, or higher mass seeds than smaller fruits?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Are frugivorous birds more frequent at for larger cacti?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Are pollinating birds (hummingbirds) optimally foraging at larger cacti?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Do birds produce seed rain in favorable habitats for germinating seedlings (under a benefactor shrub canopy)?</a:t>
            </a:r>
          </a:p>
        </p:txBody>
      </p:sp>
    </p:spTree>
    <p:extLst>
      <p:ext uri="{BB962C8B-B14F-4D97-AF65-F5344CB8AC3E}">
        <p14:creationId xmlns:p14="http://schemas.microsoft.com/office/powerpoint/2010/main" val="17760161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BC47E-85F1-4D7B-B59F-66900D5C8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Hypothesis &amp; Predictions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6BC5E-D962-499D-9358-A73D1AF0C8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Hypothesis: Positive interactions between birds and cacti are the limiting factor in cacti distribution to the canopy of a benefactor shrub, with plant size and allocation being a determining factor in interaction strength.    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Predictions:  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a. Cacti reproduction effort is size-dependent, and fruit and seed size 	are positively correlated.   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b. Bird visitation rates for pollination and frugivory are positively 	related to cacti size and floral display.   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	c. The bird-cacti relationship is species specific (both for bird and cacti 	species).   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	d. Frugivorous birds are perching in spaces for depositing seed rain in 	optimal germination habitats (under benefactor shrubs.)</a:t>
            </a:r>
          </a:p>
        </p:txBody>
      </p:sp>
    </p:spTree>
    <p:extLst>
      <p:ext uri="{BB962C8B-B14F-4D97-AF65-F5344CB8AC3E}">
        <p14:creationId xmlns:p14="http://schemas.microsoft.com/office/powerpoint/2010/main" val="9806657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97266-9FC6-48BA-8157-46E782703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38DF4-C83A-48AE-9021-E215C2965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Factors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Mesohabitat: Open/Cactus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Species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Size: Small, Medium, Large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Percent fruit/flower: 0%, 50%, 100%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Responses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Mass of individual fruits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Mass of individual seeds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Number of flowers per cactus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Number of fruits per cactus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Number of seeds per fruit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Species richness and diversity per cactus 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Proportion of frugivorous birds present relative to non frugivorous birds</a:t>
            </a:r>
          </a:p>
          <a:p>
            <a:pPr lvl="1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Frugivorous bird visitation rate at cacti and benefactor shrub</a:t>
            </a:r>
          </a:p>
          <a:p>
            <a:pPr lvl="1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Species richness and diversity per benefactor shrub</a:t>
            </a:r>
          </a:p>
          <a:p>
            <a:pPr lvl="1"/>
            <a:r>
              <a:rPr lang="en-US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Proportion of frugivorous birds present relative to other species per benefactor shrub</a:t>
            </a: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1471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453EE-C333-41C6-AF9D-17293A27F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8378"/>
            <a:ext cx="10515600" cy="1325563"/>
          </a:xfrm>
        </p:spPr>
        <p:txBody>
          <a:bodyPr/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Study Species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118DC-E755-480F-B522-5E3469146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1661" y="5633830"/>
            <a:ext cx="4051852" cy="12523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Carnegiea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 gigantea, </a:t>
            </a:r>
          </a:p>
          <a:p>
            <a:pPr marL="0" indent="0">
              <a:buNone/>
            </a:pP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Saguaro</a:t>
            </a:r>
          </a:p>
        </p:txBody>
      </p:sp>
      <p:pic>
        <p:nvPicPr>
          <p:cNvPr id="4102" name="Picture 6" descr="Related image">
            <a:extLst>
              <a:ext uri="{FF2B5EF4-FFF2-40B4-BE49-F238E27FC236}">
                <a16:creationId xmlns:a16="http://schemas.microsoft.com/office/drawing/2014/main" id="{E9FF2520-DD3E-48CF-B061-73D3404821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1661" y="598545"/>
            <a:ext cx="3353417" cy="50352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Image result for saguaro cactus">
            <a:extLst>
              <a:ext uri="{FF2B5EF4-FFF2-40B4-BE49-F238E27FC236}">
                <a16:creationId xmlns:a16="http://schemas.microsoft.com/office/drawing/2014/main" id="{65F47BC6-88A8-4AA7-BB8C-3EAA53087F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94270"/>
            <a:ext cx="6114773" cy="3439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72080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1FAA5-802A-4A22-873D-CCEB5CF93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Study Sites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C5ACB0-8E0B-41A7-981D-CEC2D1ACDB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3521765" cy="4351338"/>
          </a:xfrm>
        </p:spPr>
        <p:txBody>
          <a:bodyPr/>
          <a:lstStyle/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TBD Sites in Sonoran Desert</a:t>
            </a:r>
          </a:p>
          <a:p>
            <a:pPr lvl="1"/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Arizona</a:t>
            </a:r>
          </a:p>
          <a:p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Expedition with team to find Saguaro and shrub lands</a:t>
            </a:r>
          </a:p>
          <a:p>
            <a:endParaRPr lang="en-US" dirty="0"/>
          </a:p>
        </p:txBody>
      </p:sp>
      <p:pic>
        <p:nvPicPr>
          <p:cNvPr id="4" name="Picture 2" descr="Image result for sonoran desert">
            <a:extLst>
              <a:ext uri="{FF2B5EF4-FFF2-40B4-BE49-F238E27FC236}">
                <a16:creationId xmlns:a16="http://schemas.microsoft.com/office/drawing/2014/main" id="{206791DF-D251-4A27-803E-3D30D5CC75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164738" y="1304477"/>
            <a:ext cx="773571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93603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9692471-DCC6-4866-A40E-C46B1674DDAC}"/>
              </a:ext>
            </a:extLst>
          </p:cNvPr>
          <p:cNvSpPr txBox="1">
            <a:spLocks/>
          </p:cNvSpPr>
          <p:nvPr/>
        </p:nvSpPr>
        <p:spPr>
          <a:xfrm>
            <a:off x="924340" y="4910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Methods: Site Metrics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9AC90B2-CB3E-49B6-B2D6-D6C336E4F17C}"/>
              </a:ext>
            </a:extLst>
          </p:cNvPr>
          <p:cNvSpPr txBox="1">
            <a:spLocks/>
          </p:cNvSpPr>
          <p:nvPr/>
        </p:nvSpPr>
        <p:spPr>
          <a:xfrm>
            <a:off x="950844" y="187200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Cactus density/diversity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Transects: 100m each, every 5m, 10m apart, 6 replicates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Bird density/diversity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1km transects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Every 7 days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All birds seen or heard</a:t>
            </a:r>
          </a:p>
          <a:p>
            <a:pPr lvl="1"/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Cactus metrics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100 individuals of each species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Branching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X, Y, Z</a:t>
            </a:r>
          </a:p>
          <a:p>
            <a:pPr lvl="1"/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B8A3F3-2964-4B95-BBC6-76AD5EB7BA61}"/>
              </a:ext>
            </a:extLst>
          </p:cNvPr>
          <p:cNvSpPr txBox="1"/>
          <p:nvPr/>
        </p:nvSpPr>
        <p:spPr>
          <a:xfrm>
            <a:off x="7407965" y="3949148"/>
            <a:ext cx="40584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Same as Chapter 2</a:t>
            </a:r>
          </a:p>
        </p:txBody>
      </p:sp>
    </p:spTree>
    <p:extLst>
      <p:ext uri="{BB962C8B-B14F-4D97-AF65-F5344CB8AC3E}">
        <p14:creationId xmlns:p14="http://schemas.microsoft.com/office/powerpoint/2010/main" val="33636571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0A0B-8604-4DAB-BAB2-DD689C731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Methods: Flowering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3BF62-1E9B-4E90-8095-A660B9C90E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10 replicates of each combination of variables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90 total individuals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Showiness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Manipulated: 0%, 50%, 100% buds on cactus</a:t>
            </a:r>
          </a:p>
          <a:p>
            <a:pPr lvl="2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Remove 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Size 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Small, medium, large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Binned after preliminary field season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Species</a:t>
            </a:r>
          </a:p>
          <a:p>
            <a:pPr lvl="1"/>
            <a:r>
              <a:rPr lang="en-US" i="1" dirty="0" err="1">
                <a:solidFill>
                  <a:schemeClr val="bg1">
                    <a:lumMod val="50000"/>
                  </a:schemeClr>
                </a:solidFill>
              </a:rPr>
              <a:t>Carnegiea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 gigantea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3952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606C7-EFCF-4E6D-85E1-F4EFF5BC1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Methods: Flowering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05B87D-0511-4646-8FD2-8D2EF1DB12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Focal observations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200-500mm digital camera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1 hour sessions in morning/evening</a:t>
            </a:r>
          </a:p>
          <a:p>
            <a:pPr lvl="2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4 replications per variable combination and open </a:t>
            </a:r>
          </a:p>
          <a:p>
            <a:pPr lvl="2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40 hours total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Ethogram</a:t>
            </a:r>
          </a:p>
          <a:p>
            <a:pPr lvl="1"/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Audio recordings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Unidirectional audio recorder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Parabolic shield </a:t>
            </a:r>
          </a:p>
          <a:p>
            <a:pPr lvl="1"/>
            <a:r>
              <a:rPr lang="en-US" i="1" dirty="0">
                <a:solidFill>
                  <a:schemeClr val="bg1">
                    <a:lumMod val="75000"/>
                  </a:schemeClr>
                </a:solidFill>
              </a:rPr>
              <a:t>ad libitum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Concurrent with focal observations</a:t>
            </a:r>
          </a:p>
          <a:p>
            <a:pPr marL="914400" lvl="2" indent="0">
              <a:buNone/>
            </a:pP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75424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50FED-F082-482E-8817-404EACC48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Methods: Fruiting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89D55-CE49-450A-95FE-32693EE959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10 replicates of each combination of variables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90 total individuals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Showiness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Manipulated: 0%, 50%, 100% fruits on cactus</a:t>
            </a:r>
          </a:p>
          <a:p>
            <a:pPr lvl="2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Collect in air-tight container to weigh and count seeds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Size 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Small, medium, large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Binned after preliminary field season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Species</a:t>
            </a:r>
          </a:p>
          <a:p>
            <a:pPr lvl="1"/>
            <a:r>
              <a:rPr lang="en-US" i="1" dirty="0" err="1">
                <a:solidFill>
                  <a:schemeClr val="bg1">
                    <a:lumMod val="50000"/>
                  </a:schemeClr>
                </a:solidFill>
              </a:rPr>
              <a:t>Carnegiea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 gigantea</a:t>
            </a:r>
          </a:p>
          <a:p>
            <a:pPr lvl="1"/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47794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B762A-1A0C-45F3-A9E0-4821E40BC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Methods: Fruiting Experiment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380A0-A96B-4952-B698-B64C918EF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Focal observations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1 hour sessions in morning/evening</a:t>
            </a:r>
          </a:p>
          <a:p>
            <a:pPr lvl="2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4 replications per variable combination and open 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Audio recordings</a:t>
            </a:r>
          </a:p>
          <a:p>
            <a:pPr lvl="1"/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Camera traps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2 cameras at every combination of variables</a:t>
            </a:r>
          </a:p>
          <a:p>
            <a:pPr lvl="2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One facing cactus, one facing open area</a:t>
            </a:r>
          </a:p>
          <a:p>
            <a:pPr lvl="2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5 days left to photograph</a:t>
            </a:r>
          </a:p>
          <a:p>
            <a:pPr lvl="2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After 5 days, camera moved to new cactus</a:t>
            </a:r>
          </a:p>
          <a:p>
            <a:pPr lvl="2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5 reps (25 total days)</a:t>
            </a:r>
          </a:p>
          <a:p>
            <a:endParaRPr lang="en-US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0726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4BF78-BC05-4B5B-88A7-ED4CE9570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9525" y="63196"/>
            <a:ext cx="3116855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Pollination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1F1A1F-CEEC-4517-9BAD-472EBC5131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99673" y="6169445"/>
            <a:ext cx="4192654" cy="4236169"/>
          </a:xfrm>
        </p:spPr>
        <p:txBody>
          <a:bodyPr/>
          <a:lstStyle/>
          <a:p>
            <a:pPr marL="0" indent="0" algn="ctr">
              <a:buNone/>
            </a:pPr>
            <a:r>
              <a:rPr lang="en-US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Magnet Species Hypothesis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074" name="Picture 2" descr="Image result for beavertail cactus flower">
            <a:extLst>
              <a:ext uri="{FF2B5EF4-FFF2-40B4-BE49-F238E27FC236}">
                <a16:creationId xmlns:a16="http://schemas.microsoft.com/office/drawing/2014/main" id="{723653C5-FDC9-4628-B1BE-D4D6A431BA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0504" y="1104704"/>
            <a:ext cx="6810991" cy="5020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31391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A1EE1-CB4F-47D6-968F-0654E003E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Paired Flower-Fruit Observations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7E2A33-426E-4211-BA6F-E128B42B8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Fruiting and flowering manipulations won’t be the same cacti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Possible that flowers won’t fruit, could lead to issues in fruiting season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Lat-long of 20 individuals 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x, y, z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Number of branches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Number of flowers -&gt; fruit</a:t>
            </a:r>
          </a:p>
          <a:p>
            <a:pPr lvl="1"/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Sucrose content of flowers (radiometer)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Establish flowering patterns impact on fruiting patterns of different cacti 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32411060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2C428-718D-4306-8FA3-3BFA14BD7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Benefactor Shrub Canopy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677DB-DC9F-4036-B8D9-6C0B29098A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Determine if frugivorous birds perch on benefactor shrubs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Randomly select 100 shrub individuals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Count number/proportion of saguaro juveniles: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Under shrub canopy versus in open 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Camera traps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2 camera traps at paired shrub/open sites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5 days replicates, 25 days total</a:t>
            </a: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Focal Observations and Audio recordings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10 1-hour observations</a:t>
            </a:r>
          </a:p>
          <a:p>
            <a:pPr lvl="1"/>
            <a:endParaRPr lang="en-US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001879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363AF-CA86-4060-99C9-D6826A801C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Side/Future Projects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9F961-F6A0-4AB6-9BBE-A6FA575F5B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This project opens ideas for collaboration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Seed trays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Nutrition content of fruit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Seed predation after bird digestion</a:t>
            </a:r>
          </a:p>
          <a:p>
            <a:pPr lvl="1"/>
            <a:endParaRPr lang="en-US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Team of 4-6 undergrad assistants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1 who would like to head up seed trays</a:t>
            </a:r>
          </a:p>
        </p:txBody>
      </p:sp>
    </p:spTree>
    <p:extLst>
      <p:ext uri="{BB962C8B-B14F-4D97-AF65-F5344CB8AC3E}">
        <p14:creationId xmlns:p14="http://schemas.microsoft.com/office/powerpoint/2010/main" val="281609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351F87-3414-41BA-92FA-BFA09F478A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2742" y="188855"/>
            <a:ext cx="3546513" cy="1325563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Seed Dispersal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23B5E6-C8EE-4A0C-9605-25E760A62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3673" y="5938091"/>
            <a:ext cx="2984653" cy="4116808"/>
          </a:xfrm>
        </p:spPr>
        <p:txBody>
          <a:bodyPr/>
          <a:lstStyle/>
          <a:p>
            <a:pPr marL="0" indent="0" algn="ctr">
              <a:buNone/>
            </a:pP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Allocation theory</a:t>
            </a:r>
          </a:p>
        </p:txBody>
      </p:sp>
      <p:pic>
        <p:nvPicPr>
          <p:cNvPr id="7170" name="Picture 2" descr="Image result for opuntia fruit">
            <a:extLst>
              <a:ext uri="{FF2B5EF4-FFF2-40B4-BE49-F238E27FC236}">
                <a16:creationId xmlns:a16="http://schemas.microsoft.com/office/drawing/2014/main" id="{7C90102C-8E4D-458C-ACF1-5DC78ABF89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0849" y="1193849"/>
            <a:ext cx="4470302" cy="4470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782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6F26A-F98B-459B-9CE6-5F179A7C5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Big picture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7591C-3D72-4F8E-AA1D-04DEAA38B1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How strong are bird interactions for cacti of different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species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reproductive characteristics</a:t>
            </a: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Pollinators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Seed dispersers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245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111FE-D718-49BB-9290-16FE1D34E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Chapter 1: Fruiting metrics in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Cactaceae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—A Meta-Analysis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6BCE5C-95C5-4176-AD21-8DBB537EA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Comprehensive review and analysis of fruit and seeds in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Cactaceae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Synthesize reports on allocation theory</a:t>
            </a:r>
          </a:p>
          <a:p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Questions: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larger cacti individuals within the same species produce more fruits and/or larger fruits?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larger cacti individuals within the same species produce more seeds and/or larger seeds?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Do larger fruits produce more seeds compared within the same species?</a:t>
            </a:r>
          </a:p>
        </p:txBody>
      </p:sp>
    </p:spTree>
    <p:extLst>
      <p:ext uri="{BB962C8B-B14F-4D97-AF65-F5344CB8AC3E}">
        <p14:creationId xmlns:p14="http://schemas.microsoft.com/office/powerpoint/2010/main" val="37942794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B4CCC-3CA6-4974-BAAD-AFC1BDD99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AC8681-3A4E-47DB-87CC-B47BFCE3FE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Search terms: “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cact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*”, “seed”, “fruit”, “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allocat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*”, and “size”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Must: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Published in last 5 years	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Ecology in discipline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Report regression or correlation coefficient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09808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04E9A40-1231-4FE9-BE77-94CD6EB5F9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8428" y="269240"/>
            <a:ext cx="6864894" cy="631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7646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28B25-D3AF-442C-8528-F820C6E33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Chapter 2:  Strength of birds as pollinators and seed dispersers in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Cactaceae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587F3-35A9-4F46-846E-292D08950B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Purpose: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Test strength pollinating and frugivorous birds to observed and experimentally manipulated characteristics of 3 taxa of cacti</a:t>
            </a:r>
          </a:p>
          <a:p>
            <a:pPr lvl="1"/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Research Questions: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cactus size an indicator for fruit mass/abundance? For flower abundance?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 there a positive relationship between number of seeds per fruit and fruit size in the cacti of interest?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Are frugivorous birds stronger dispersers for larger cacti? </a:t>
            </a:r>
          </a:p>
          <a:p>
            <a:pPr lvl="1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Are pollinating birds (hummingbirds) optimally foraging at larger cacti?</a:t>
            </a:r>
          </a:p>
        </p:txBody>
      </p:sp>
    </p:spTree>
    <p:extLst>
      <p:ext uri="{BB962C8B-B14F-4D97-AF65-F5344CB8AC3E}">
        <p14:creationId xmlns:p14="http://schemas.microsoft.com/office/powerpoint/2010/main" val="34993967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1688</Words>
  <Application>Microsoft Office PowerPoint</Application>
  <PresentationFormat>Widescreen</PresentationFormat>
  <Paragraphs>287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Linking avian pollination and frugivory to Cactaceae seed dispersal and successful   facilitation.</vt:lpstr>
      <vt:lpstr>Positive Interactions in the Desert</vt:lpstr>
      <vt:lpstr>Pollination</vt:lpstr>
      <vt:lpstr>Seed Dispersal</vt:lpstr>
      <vt:lpstr>Big picture questions</vt:lpstr>
      <vt:lpstr>Chapter 1: Fruiting metrics in Cactaceae—A Meta-Analysis</vt:lpstr>
      <vt:lpstr>Methods</vt:lpstr>
      <vt:lpstr>PowerPoint Presentation</vt:lpstr>
      <vt:lpstr>Chapter 2:  Strength of birds as pollinators and seed dispersers in Cactaceae </vt:lpstr>
      <vt:lpstr>Hypothesis &amp; Predictions</vt:lpstr>
      <vt:lpstr>Variables</vt:lpstr>
      <vt:lpstr>Study Species</vt:lpstr>
      <vt:lpstr>Study Sites</vt:lpstr>
      <vt:lpstr>Methods: Site Metrics</vt:lpstr>
      <vt:lpstr>Methods: Flowering Experiment</vt:lpstr>
      <vt:lpstr>Methods: Flowering Experiment</vt:lpstr>
      <vt:lpstr>Methods: Fruiting Experiment</vt:lpstr>
      <vt:lpstr>Methods: Fruiting Experiment</vt:lpstr>
      <vt:lpstr>Paired Flower-Fruit Observations</vt:lpstr>
      <vt:lpstr>Chapter 3: Avian pollination and seed dispersal influence on seed shadow of Cactaceae obligate protege plants</vt:lpstr>
      <vt:lpstr>Hypothesis &amp; Predictions</vt:lpstr>
      <vt:lpstr>Variables</vt:lpstr>
      <vt:lpstr>Study Species</vt:lpstr>
      <vt:lpstr>Study Sites</vt:lpstr>
      <vt:lpstr>PowerPoint Presentation</vt:lpstr>
      <vt:lpstr>Methods: Flowering Experiment</vt:lpstr>
      <vt:lpstr>Methods: Flowering Experiment</vt:lpstr>
      <vt:lpstr>Methods: Fruiting Experiment</vt:lpstr>
      <vt:lpstr>Methods: Fruiting Experiment</vt:lpstr>
      <vt:lpstr>Paired Flower-Fruit Observations</vt:lpstr>
      <vt:lpstr>Benefactor Shrub Canopy</vt:lpstr>
      <vt:lpstr>Side/Future Projects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Linking avian pollination and frugivory to Cactaceae seed dispersal and successful   facilitation.</dc:title>
  <dc:creator>Owen, Malory Blake</dc:creator>
  <cp:lastModifiedBy>Owen, Malory Blake</cp:lastModifiedBy>
  <cp:revision>9</cp:revision>
  <dcterms:created xsi:type="dcterms:W3CDTF">2018-11-21T17:43:01Z</dcterms:created>
  <dcterms:modified xsi:type="dcterms:W3CDTF">2018-11-21T19:38:31Z</dcterms:modified>
</cp:coreProperties>
</file>